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7" r:id="rId4"/>
    <p:sldId id="259" r:id="rId5"/>
    <p:sldId id="260" r:id="rId6"/>
    <p:sldId id="261" r:id="rId7"/>
    <p:sldId id="263" r:id="rId8"/>
    <p:sldId id="268" r:id="rId9"/>
    <p:sldId id="269" r:id="rId10"/>
    <p:sldId id="267" r:id="rId11"/>
    <p:sldId id="262"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7" autoAdjust="0"/>
    <p:restoredTop sz="69065" autoAdjust="0"/>
  </p:normalViewPr>
  <p:slideViewPr>
    <p:cSldViewPr snapToGrid="0">
      <p:cViewPr varScale="1">
        <p:scale>
          <a:sx n="73" d="100"/>
          <a:sy n="73" d="100"/>
        </p:scale>
        <p:origin x="6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477D-A046-4B1E-A56F-B41DCD5E37EF}" type="datetimeFigureOut">
              <a:rPr lang="en-US" smtClean="0"/>
              <a:t>12/6/2017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F67B5-1AC1-411A-8279-424C04BADD8E}" type="slidenum">
              <a:rPr lang="en-US" smtClean="0"/>
              <a:t>‹#›</a:t>
            </a:fld>
            <a:endParaRPr lang="en-US"/>
          </a:p>
        </p:txBody>
      </p:sp>
    </p:spTree>
    <p:extLst>
      <p:ext uri="{BB962C8B-B14F-4D97-AF65-F5344CB8AC3E}">
        <p14:creationId xmlns:p14="http://schemas.microsoft.com/office/powerpoint/2010/main" val="3127301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8</a:t>
            </a:fld>
            <a:endParaRPr lang="en-US"/>
          </a:p>
        </p:txBody>
      </p:sp>
    </p:spTree>
    <p:extLst>
      <p:ext uri="{BB962C8B-B14F-4D97-AF65-F5344CB8AC3E}">
        <p14:creationId xmlns:p14="http://schemas.microsoft.com/office/powerpoint/2010/main" val="127611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9</a:t>
            </a:fld>
            <a:endParaRPr lang="en-US"/>
          </a:p>
        </p:txBody>
      </p:sp>
    </p:spTree>
    <p:extLst>
      <p:ext uri="{BB962C8B-B14F-4D97-AF65-F5344CB8AC3E}">
        <p14:creationId xmlns:p14="http://schemas.microsoft.com/office/powerpoint/2010/main" val="924263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10</a:t>
            </a:fld>
            <a:endParaRPr lang="en-US"/>
          </a:p>
        </p:txBody>
      </p:sp>
    </p:spTree>
    <p:extLst>
      <p:ext uri="{BB962C8B-B14F-4D97-AF65-F5344CB8AC3E}">
        <p14:creationId xmlns:p14="http://schemas.microsoft.com/office/powerpoint/2010/main" val="184420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11</a:t>
            </a:fld>
            <a:endParaRPr lang="en-US"/>
          </a:p>
        </p:txBody>
      </p:sp>
    </p:spTree>
    <p:extLst>
      <p:ext uri="{BB962C8B-B14F-4D97-AF65-F5344CB8AC3E}">
        <p14:creationId xmlns:p14="http://schemas.microsoft.com/office/powerpoint/2010/main" val="370448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12</a:t>
            </a:fld>
            <a:endParaRPr lang="en-US"/>
          </a:p>
        </p:txBody>
      </p:sp>
    </p:spTree>
    <p:extLst>
      <p:ext uri="{BB962C8B-B14F-4D97-AF65-F5344CB8AC3E}">
        <p14:creationId xmlns:p14="http://schemas.microsoft.com/office/powerpoint/2010/main" val="400679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13</a:t>
            </a:fld>
            <a:endParaRPr lang="en-US"/>
          </a:p>
        </p:txBody>
      </p:sp>
    </p:spTree>
    <p:extLst>
      <p:ext uri="{BB962C8B-B14F-4D97-AF65-F5344CB8AC3E}">
        <p14:creationId xmlns:p14="http://schemas.microsoft.com/office/powerpoint/2010/main" val="2211710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F67B5-1AC1-411A-8279-424C04BADD8E}" type="slidenum">
              <a:rPr lang="en-US" smtClean="0"/>
              <a:t>14</a:t>
            </a:fld>
            <a:endParaRPr lang="en-US"/>
          </a:p>
        </p:txBody>
      </p:sp>
    </p:spTree>
    <p:extLst>
      <p:ext uri="{BB962C8B-B14F-4D97-AF65-F5344CB8AC3E}">
        <p14:creationId xmlns:p14="http://schemas.microsoft.com/office/powerpoint/2010/main" val="213707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6FA0-BFCE-4FA0-9E49-2F669C0BF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38F5C8-6C22-4563-A5DE-BFC93A8DF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3ED52A-0A8C-4AFD-85AD-090FA18DC4C4}"/>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E8DBF07E-A503-48BD-9CD2-0829D4D3B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AA402-699C-475D-927C-F470739009E4}"/>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2921840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71BF-7BFA-4BFD-8692-17A51D3315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26B239-3852-4AB7-A285-CAD421370C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2F1D6-A280-4B1F-9178-8ED94D1D7ED8}"/>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B3FCF49A-EE4B-42B0-9401-5A8D10B2C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33206-C488-43BB-A708-028F7DF2B0F9}"/>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2185045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FC4C19-E8EE-4E3A-A28C-68AA9F73C2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F1A9D2-2B39-4812-B161-EE7EDC454A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881B6-2EB6-4158-82BF-95A82D3B5E6C}"/>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3C27300B-4A61-45E7-BE6F-3828886A2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385B2-235F-454D-8827-58F187F879EB}"/>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697464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BD9A-884A-49FB-97DB-6127809465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1DC4A-AA70-40DD-82EA-D9DBB5C3980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F8233-5D22-4A38-B61F-94FFF38749CE}"/>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2A00F856-FFB7-42B2-BD04-CFECA785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9A070-C29F-4725-AD32-E14ACD438609}"/>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222209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11DA-085C-488E-8F1E-41F643469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1B0FE7-7870-45EE-9C48-6B0F4919D5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9275B9-68CD-49F4-A20E-EC94F378CBA2}"/>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B291906A-76C5-4640-969E-9C5FC022B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298B-FC9D-4163-93A8-7CB4861C7AA9}"/>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1789168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0444-A538-4CEE-93FA-65EE1CADC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A0A395-C139-45E4-91C4-BE002D0AE9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BA93FC-CE1A-4763-B496-4827BF433C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53C544-C821-4F9F-947E-A0F0A1C14806}"/>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6" name="Footer Placeholder 5">
            <a:extLst>
              <a:ext uri="{FF2B5EF4-FFF2-40B4-BE49-F238E27FC236}">
                <a16:creationId xmlns:a16="http://schemas.microsoft.com/office/drawing/2014/main" id="{581F1891-7682-4894-B05B-DEC1CFEEE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0FDC3-4C78-4C1A-A433-166213709834}"/>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2842087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89FD-8CA8-4732-946F-ED80E2D372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4153C2-9929-4A6C-B155-EB26EEAFC3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4C9AEC-62AD-4450-A18E-DD2C549176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5D8DD3-2D88-4AE5-9FF5-D545EE5FF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C23836-CF5A-4B92-9CE3-D2A1F22248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85B559-162F-4472-8B1A-3B6E8375169D}"/>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8" name="Footer Placeholder 7">
            <a:extLst>
              <a:ext uri="{FF2B5EF4-FFF2-40B4-BE49-F238E27FC236}">
                <a16:creationId xmlns:a16="http://schemas.microsoft.com/office/drawing/2014/main" id="{87FDB758-242D-4A5A-9BE1-E42FBA3C17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D2BDB1-D55A-47C4-A085-E9995023D733}"/>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2058888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EE1A-0BD7-40A3-BA52-CE19ADD564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52F4C3-FF4A-40BB-8299-4943B187CC11}"/>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4" name="Footer Placeholder 3">
            <a:extLst>
              <a:ext uri="{FF2B5EF4-FFF2-40B4-BE49-F238E27FC236}">
                <a16:creationId xmlns:a16="http://schemas.microsoft.com/office/drawing/2014/main" id="{6658CAD7-F1CA-4599-9BCD-0CF3B7D834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05C62B-1D8C-4729-834D-90D5DA87EE1E}"/>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377035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FAD5D0-C36A-4C11-BE91-2EB518C2A982}"/>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3" name="Footer Placeholder 2">
            <a:extLst>
              <a:ext uri="{FF2B5EF4-FFF2-40B4-BE49-F238E27FC236}">
                <a16:creationId xmlns:a16="http://schemas.microsoft.com/office/drawing/2014/main" id="{76555C7B-A90E-4477-9814-BC60E22A87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865D37-C37C-4296-9CEA-0DB6C6F8D65D}"/>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125388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8F96-F262-4DB7-84D0-AFC82A0A4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EEA890-0797-4827-B42F-20CA4169F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073C7A-E48C-40E1-8A2B-3A326F0C3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7D791B-D1A5-47A6-8204-7CA09AB62306}"/>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6" name="Footer Placeholder 5">
            <a:extLst>
              <a:ext uri="{FF2B5EF4-FFF2-40B4-BE49-F238E27FC236}">
                <a16:creationId xmlns:a16="http://schemas.microsoft.com/office/drawing/2014/main" id="{A057D876-2011-4669-B151-C4701678F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26FC4B-43DE-413D-A86D-21E3A6BCCB9D}"/>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15373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1323A-EE4E-4479-A654-2EA08DF42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08CC4C-556B-43E4-B9FC-48E05AC7C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E44F45-F22E-45BE-8501-924CE3C1D0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23119-BF70-490B-8E9A-48F0156B6A94}"/>
              </a:ext>
            </a:extLst>
          </p:cNvPr>
          <p:cNvSpPr>
            <a:spLocks noGrp="1"/>
          </p:cNvSpPr>
          <p:nvPr>
            <p:ph type="dt" sz="half" idx="10"/>
          </p:nvPr>
        </p:nvSpPr>
        <p:spPr/>
        <p:txBody>
          <a:bodyPr/>
          <a:lstStyle/>
          <a:p>
            <a:fld id="{12088257-43E3-489D-8F71-51343C4A980D}" type="datetimeFigureOut">
              <a:rPr lang="en-US" smtClean="0"/>
              <a:t>12/6/2017</a:t>
            </a:fld>
            <a:endParaRPr lang="en-US"/>
          </a:p>
        </p:txBody>
      </p:sp>
      <p:sp>
        <p:nvSpPr>
          <p:cNvPr id="6" name="Footer Placeholder 5">
            <a:extLst>
              <a:ext uri="{FF2B5EF4-FFF2-40B4-BE49-F238E27FC236}">
                <a16:creationId xmlns:a16="http://schemas.microsoft.com/office/drawing/2014/main" id="{DC2B797D-C4C3-4D5C-AF11-B7A210B06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02B899-04D9-4809-A2B9-27CEAAEF9EB8}"/>
              </a:ext>
            </a:extLst>
          </p:cNvPr>
          <p:cNvSpPr>
            <a:spLocks noGrp="1"/>
          </p:cNvSpPr>
          <p:nvPr>
            <p:ph type="sldNum" sz="quarter" idx="12"/>
          </p:nvPr>
        </p:nvSpPr>
        <p:spPr/>
        <p:txBody>
          <a:bodyPr/>
          <a:lstStyle/>
          <a:p>
            <a:fld id="{8F38C371-08F4-4E36-9151-0C196EC827D9}" type="slidenum">
              <a:rPr lang="en-US" smtClean="0"/>
              <a:t>‹#›</a:t>
            </a:fld>
            <a:endParaRPr lang="en-US"/>
          </a:p>
        </p:txBody>
      </p:sp>
    </p:spTree>
    <p:extLst>
      <p:ext uri="{BB962C8B-B14F-4D97-AF65-F5344CB8AC3E}">
        <p14:creationId xmlns:p14="http://schemas.microsoft.com/office/powerpoint/2010/main" val="863531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EEBCA-027A-47F1-8208-E0F1CD858B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167F21-E22E-4448-A167-105DD279C3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5A56A-F84A-4172-A428-9B140F36FB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88257-43E3-489D-8F71-51343C4A980D}" type="datetimeFigureOut">
              <a:rPr lang="en-US" smtClean="0"/>
              <a:t>12/6/2017</a:t>
            </a:fld>
            <a:endParaRPr lang="en-US"/>
          </a:p>
        </p:txBody>
      </p:sp>
      <p:sp>
        <p:nvSpPr>
          <p:cNvPr id="5" name="Footer Placeholder 4">
            <a:extLst>
              <a:ext uri="{FF2B5EF4-FFF2-40B4-BE49-F238E27FC236}">
                <a16:creationId xmlns:a16="http://schemas.microsoft.com/office/drawing/2014/main" id="{7A44DDA7-153D-44F7-BB53-92704BF29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6A661E-C398-47F6-9AD9-480A36A372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8C371-08F4-4E36-9151-0C196EC827D9}" type="slidenum">
              <a:rPr lang="en-US" smtClean="0"/>
              <a:t>‹#›</a:t>
            </a:fld>
            <a:endParaRPr lang="en-US"/>
          </a:p>
        </p:txBody>
      </p:sp>
    </p:spTree>
    <p:extLst>
      <p:ext uri="{BB962C8B-B14F-4D97-AF65-F5344CB8AC3E}">
        <p14:creationId xmlns:p14="http://schemas.microsoft.com/office/powerpoint/2010/main" val="3986629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FA9FD-B638-41BC-9A7C-047635552355}"/>
              </a:ext>
            </a:extLst>
          </p:cNvPr>
          <p:cNvSpPr>
            <a:spLocks noGrp="1"/>
          </p:cNvSpPr>
          <p:nvPr>
            <p:ph type="ctrTitle"/>
          </p:nvPr>
        </p:nvSpPr>
        <p:spPr/>
        <p:txBody>
          <a:bodyPr/>
          <a:lstStyle/>
          <a:p>
            <a:r>
              <a:rPr lang="en-US" dirty="0"/>
              <a:t>NBC plastic litter incubations</a:t>
            </a:r>
          </a:p>
        </p:txBody>
      </p:sp>
      <p:sp>
        <p:nvSpPr>
          <p:cNvPr id="3" name="Subtitle 2">
            <a:extLst>
              <a:ext uri="{FF2B5EF4-FFF2-40B4-BE49-F238E27FC236}">
                <a16:creationId xmlns:a16="http://schemas.microsoft.com/office/drawing/2014/main" id="{21A59D44-BC89-42FC-BB9A-1277E3355BD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9346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DD1C807-2874-4ABE-89C9-2665C67A6D93}"/>
              </a:ext>
            </a:extLst>
          </p:cNvPr>
          <p:cNvSpPr>
            <a:spLocks noGrp="1"/>
          </p:cNvSpPr>
          <p:nvPr>
            <p:ph sz="half" idx="2"/>
          </p:nvPr>
        </p:nvSpPr>
        <p:spPr>
          <a:xfrm>
            <a:off x="6172200" y="247559"/>
            <a:ext cx="5181600" cy="5929404"/>
          </a:xfrm>
        </p:spPr>
        <p:txBody>
          <a:bodyPr/>
          <a:lstStyle/>
          <a:p>
            <a:r>
              <a:rPr lang="en-US" dirty="0"/>
              <a:t>Table 1. F statistics and p-values from linear mixed effects models. There were significant interactions between substrate and time only for gross metabolic assays and C processing enzyme potential, but not for other specific enzymatic and biofilm development assays.  For all assays, time was a significant factor. There was a significant effect of substrate within crystal violet, but no interaction.</a:t>
            </a:r>
          </a:p>
        </p:txBody>
      </p:sp>
      <p:pic>
        <p:nvPicPr>
          <p:cNvPr id="8" name="Picture 7">
            <a:extLst>
              <a:ext uri="{FF2B5EF4-FFF2-40B4-BE49-F238E27FC236}">
                <a16:creationId xmlns:a16="http://schemas.microsoft.com/office/drawing/2014/main" id="{6CDE35DB-DA02-44D4-97CF-F6F4216CF007}"/>
              </a:ext>
            </a:extLst>
          </p:cNvPr>
          <p:cNvPicPr>
            <a:picLocks noChangeAspect="1"/>
          </p:cNvPicPr>
          <p:nvPr/>
        </p:nvPicPr>
        <p:blipFill>
          <a:blip r:embed="rId3"/>
          <a:stretch>
            <a:fillRect/>
          </a:stretch>
        </p:blipFill>
        <p:spPr>
          <a:xfrm>
            <a:off x="544112" y="142421"/>
            <a:ext cx="4411238" cy="6371087"/>
          </a:xfrm>
          <a:prstGeom prst="rect">
            <a:avLst/>
          </a:prstGeom>
        </p:spPr>
      </p:pic>
    </p:spTree>
    <p:extLst>
      <p:ext uri="{BB962C8B-B14F-4D97-AF65-F5344CB8AC3E}">
        <p14:creationId xmlns:p14="http://schemas.microsoft.com/office/powerpoint/2010/main" val="4219785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9B87-BEE8-4746-A8E5-347511A79046}"/>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6D59F99-8429-4FAB-A802-75E3FE5F51C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6404" y="34498"/>
            <a:ext cx="7076418" cy="6749815"/>
          </a:xfrm>
        </p:spPr>
      </p:pic>
      <p:sp>
        <p:nvSpPr>
          <p:cNvPr id="8" name="Content Placeholder 7">
            <a:extLst>
              <a:ext uri="{FF2B5EF4-FFF2-40B4-BE49-F238E27FC236}">
                <a16:creationId xmlns:a16="http://schemas.microsoft.com/office/drawing/2014/main" id="{1A678A3F-0070-451A-8CE3-69E05DA60BD1}"/>
              </a:ext>
            </a:extLst>
          </p:cNvPr>
          <p:cNvSpPr>
            <a:spLocks noGrp="1"/>
          </p:cNvSpPr>
          <p:nvPr>
            <p:ph sz="half" idx="2"/>
          </p:nvPr>
        </p:nvSpPr>
        <p:spPr>
          <a:xfrm>
            <a:off x="7232822" y="470263"/>
            <a:ext cx="4802774" cy="5878286"/>
          </a:xfrm>
        </p:spPr>
        <p:txBody>
          <a:bodyPr>
            <a:normAutofit fontScale="92500"/>
          </a:bodyPr>
          <a:lstStyle/>
          <a:p>
            <a:r>
              <a:rPr lang="en-US" dirty="0"/>
              <a:t>Figure 1. Gross metabolic assays on developing biofilms. Letters are </a:t>
            </a:r>
            <a:r>
              <a:rPr lang="en-US" dirty="0" err="1"/>
              <a:t>tukey</a:t>
            </a:r>
            <a:r>
              <a:rPr lang="en-US" dirty="0"/>
              <a:t> contrasts from one-way ANOVAs within each sampling date. PS (polystyrene) and Tile seem to track together for respiration and consistently had more heterotrophic activity than the other materials. Many of the plastics sampled had net positive NEP whereas the natural analogue, tile, had negative NEP.  </a:t>
            </a:r>
            <a:r>
              <a:rPr lang="en-US" b="1" dirty="0"/>
              <a:t>This represents a major shift in ecosystem function when plastic substrates are present.</a:t>
            </a:r>
          </a:p>
          <a:p>
            <a:endParaRPr lang="en-US" dirty="0"/>
          </a:p>
        </p:txBody>
      </p:sp>
    </p:spTree>
    <p:extLst>
      <p:ext uri="{BB962C8B-B14F-4D97-AF65-F5344CB8AC3E}">
        <p14:creationId xmlns:p14="http://schemas.microsoft.com/office/powerpoint/2010/main" val="187075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25AA-4EE4-4270-98B7-51EBB55A9E4B}"/>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64E23D1D-F88C-4D81-80F8-3EAD3FBB19A6}"/>
              </a:ext>
            </a:extLst>
          </p:cNvPr>
          <p:cNvSpPr>
            <a:spLocks noGrp="1"/>
          </p:cNvSpPr>
          <p:nvPr>
            <p:ph sz="half" idx="2"/>
          </p:nvPr>
        </p:nvSpPr>
        <p:spPr>
          <a:xfrm>
            <a:off x="6172200" y="365125"/>
            <a:ext cx="5181600" cy="5811838"/>
          </a:xfrm>
        </p:spPr>
        <p:txBody>
          <a:bodyPr>
            <a:normAutofit/>
          </a:bodyPr>
          <a:lstStyle/>
          <a:p>
            <a:r>
              <a:rPr lang="en-US" dirty="0"/>
              <a:t>Figure 2. Enzymatic activity potential in river biofilms increases markedly between day 10 and 15. We did not observe any effect of substrate type on enzyme activity potential for NAG and P, but we did for BG. However, when one-way ANOVAs were performed by date and the p-values were corrected there were no longer significant differences between substrates. Tukey contrasts with brackets are between dates.</a:t>
            </a:r>
          </a:p>
        </p:txBody>
      </p:sp>
      <p:pic>
        <p:nvPicPr>
          <p:cNvPr id="16" name="Content Placeholder 15">
            <a:extLst>
              <a:ext uri="{FF2B5EF4-FFF2-40B4-BE49-F238E27FC236}">
                <a16:creationId xmlns:a16="http://schemas.microsoft.com/office/drawing/2014/main" id="{202952ED-68DF-4DAB-9719-AA48F29F7B4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6277" y="-1"/>
            <a:ext cx="5181600" cy="6908801"/>
          </a:xfrm>
        </p:spPr>
      </p:pic>
    </p:spTree>
    <p:extLst>
      <p:ext uri="{BB962C8B-B14F-4D97-AF65-F5344CB8AC3E}">
        <p14:creationId xmlns:p14="http://schemas.microsoft.com/office/powerpoint/2010/main" val="1267200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83DBF-FADE-4A07-AA13-C9AE2D98FBE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712983A-E211-4BDE-949E-0E2423CE7B62}"/>
              </a:ext>
            </a:extLst>
          </p:cNvPr>
          <p:cNvSpPr>
            <a:spLocks noGrp="1"/>
          </p:cNvSpPr>
          <p:nvPr>
            <p:ph sz="half" idx="2"/>
          </p:nvPr>
        </p:nvSpPr>
        <p:spPr>
          <a:xfrm>
            <a:off x="6858000" y="718457"/>
            <a:ext cx="4495800" cy="5458506"/>
          </a:xfrm>
        </p:spPr>
        <p:txBody>
          <a:bodyPr>
            <a:normAutofit fontScale="77500" lnSpcReduction="20000"/>
          </a:bodyPr>
          <a:lstStyle/>
          <a:p>
            <a:r>
              <a:rPr lang="en-US" dirty="0"/>
              <a:t>Figure 3. Crystal violet stain (biofilm size) and chlorophyll-a abundance display different temporal patterns. Tukey contrasts with letters are  between dates. There was a significant effect of substrate for CV within the LME model, however, when one-way ANOVAs were performed by date and the p-values were corrected there were no longer significant differences between substrates. CV (biofilm size) shows a clear acceleration between 10 and 15 days (same with enzymes!). Chlorophyll concentration remained low for the majority of the incubation and only rose after day 20.  This may be due to the canopy opening during litterfall.</a:t>
            </a:r>
          </a:p>
        </p:txBody>
      </p:sp>
      <p:pic>
        <p:nvPicPr>
          <p:cNvPr id="12" name="Content Placeholder 11">
            <a:extLst>
              <a:ext uri="{FF2B5EF4-FFF2-40B4-BE49-F238E27FC236}">
                <a16:creationId xmlns:a16="http://schemas.microsoft.com/office/drawing/2014/main" id="{2B45828F-3BC3-49CD-A1A2-079E7CB8A47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0554" y="0"/>
            <a:ext cx="6806452" cy="6806452"/>
          </a:xfrm>
        </p:spPr>
      </p:pic>
    </p:spTree>
    <p:extLst>
      <p:ext uri="{BB962C8B-B14F-4D97-AF65-F5344CB8AC3E}">
        <p14:creationId xmlns:p14="http://schemas.microsoft.com/office/powerpoint/2010/main" val="139438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F314E-4B07-44F0-879A-03B3FDCD1E8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9D91BE7-1DC5-483E-AC40-6B0476DDF141}"/>
              </a:ext>
            </a:extLst>
          </p:cNvPr>
          <p:cNvSpPr>
            <a:spLocks noGrp="1"/>
          </p:cNvSpPr>
          <p:nvPr>
            <p:ph sz="half" idx="2"/>
          </p:nvPr>
        </p:nvSpPr>
        <p:spPr>
          <a:xfrm>
            <a:off x="6172200" y="130629"/>
            <a:ext cx="5181600" cy="6046334"/>
          </a:xfrm>
        </p:spPr>
        <p:txBody>
          <a:bodyPr/>
          <a:lstStyle/>
          <a:p>
            <a:r>
              <a:rPr lang="en-US" dirty="0"/>
              <a:t>Figure 4. Principal component biplots with groupings for date (top panel) and substrate type (bottom panel).  In the top panel, the longest ellipse (09/01.17)  stands out as it followed a major discharge pulse.  In the bottom panel, tile and Styrofoam clearly differentiate from all materials along PC2.</a:t>
            </a:r>
          </a:p>
        </p:txBody>
      </p:sp>
      <p:pic>
        <p:nvPicPr>
          <p:cNvPr id="14" name="Content Placeholder 13">
            <a:extLst>
              <a:ext uri="{FF2B5EF4-FFF2-40B4-BE49-F238E27FC236}">
                <a16:creationId xmlns:a16="http://schemas.microsoft.com/office/drawing/2014/main" id="{58F5439C-640C-4CAC-8A75-A64963D757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71973" y="-1"/>
            <a:ext cx="5440998" cy="6864029"/>
          </a:xfrm>
        </p:spPr>
      </p:pic>
    </p:spTree>
    <p:extLst>
      <p:ext uri="{BB962C8B-B14F-4D97-AF65-F5344CB8AC3E}">
        <p14:creationId xmlns:p14="http://schemas.microsoft.com/office/powerpoint/2010/main" val="498428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4424-4F30-442F-891A-2C14F39F101B}"/>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6EE414E7-779F-48CC-BC37-1A1BDBB9C7E6}"/>
              </a:ext>
            </a:extLst>
          </p:cNvPr>
          <p:cNvSpPr>
            <a:spLocks noGrp="1"/>
          </p:cNvSpPr>
          <p:nvPr>
            <p:ph sz="half" idx="1"/>
          </p:nvPr>
        </p:nvSpPr>
        <p:spPr/>
        <p:txBody>
          <a:bodyPr/>
          <a:lstStyle/>
          <a:p>
            <a:r>
              <a:rPr lang="en-US" dirty="0"/>
              <a:t>Plastics are an increasingly frequent within rivers and streams</a:t>
            </a:r>
          </a:p>
          <a:p>
            <a:r>
              <a:rPr lang="en-US" dirty="0"/>
              <a:t>Their persistent nature makes them a novel substrate for riverine biology</a:t>
            </a:r>
          </a:p>
          <a:p>
            <a:r>
              <a:rPr lang="en-US" dirty="0"/>
              <a:t>Will this increasingly frequent surface have an impact on the overall ecosystem function of a river?</a:t>
            </a:r>
          </a:p>
        </p:txBody>
      </p:sp>
      <p:pic>
        <p:nvPicPr>
          <p:cNvPr id="5" name="Content Placeholder 4">
            <a:extLst>
              <a:ext uri="{FF2B5EF4-FFF2-40B4-BE49-F238E27FC236}">
                <a16:creationId xmlns:a16="http://schemas.microsoft.com/office/drawing/2014/main" id="{16408E5B-CE62-4013-821D-86624DA7605C}"/>
              </a:ext>
            </a:extLst>
          </p:cNvPr>
          <p:cNvPicPr>
            <a:picLocks noGrp="1" noChangeAspect="1"/>
          </p:cNvPicPr>
          <p:nvPr>
            <p:ph sz="half" idx="2"/>
          </p:nvPr>
        </p:nvPicPr>
        <p:blipFill>
          <a:blip r:embed="rId2"/>
          <a:stretch>
            <a:fillRect/>
          </a:stretch>
        </p:blipFill>
        <p:spPr>
          <a:xfrm>
            <a:off x="6508639" y="180136"/>
            <a:ext cx="3264669" cy="4351338"/>
          </a:xfrm>
          <a:prstGeom prst="rect">
            <a:avLst/>
          </a:prstGeom>
        </p:spPr>
      </p:pic>
      <p:pic>
        <p:nvPicPr>
          <p:cNvPr id="6" name="Picture 5">
            <a:extLst>
              <a:ext uri="{FF2B5EF4-FFF2-40B4-BE49-F238E27FC236}">
                <a16:creationId xmlns:a16="http://schemas.microsoft.com/office/drawing/2014/main" id="{CB55682C-B370-4E12-A22F-509614AF3A6B}"/>
              </a:ext>
            </a:extLst>
          </p:cNvPr>
          <p:cNvPicPr>
            <a:picLocks noChangeAspect="1"/>
          </p:cNvPicPr>
          <p:nvPr/>
        </p:nvPicPr>
        <p:blipFill>
          <a:blip r:embed="rId3"/>
          <a:stretch>
            <a:fillRect/>
          </a:stretch>
        </p:blipFill>
        <p:spPr>
          <a:xfrm flipH="1">
            <a:off x="7694111" y="3262142"/>
            <a:ext cx="4158394" cy="3095897"/>
          </a:xfrm>
          <a:prstGeom prst="rect">
            <a:avLst/>
          </a:prstGeom>
        </p:spPr>
      </p:pic>
      <p:sp>
        <p:nvSpPr>
          <p:cNvPr id="7" name="TextBox 6">
            <a:extLst>
              <a:ext uri="{FF2B5EF4-FFF2-40B4-BE49-F238E27FC236}">
                <a16:creationId xmlns:a16="http://schemas.microsoft.com/office/drawing/2014/main" id="{8FA51BF9-DDBE-4AF9-9260-1AD2A9F42EA7}"/>
              </a:ext>
            </a:extLst>
          </p:cNvPr>
          <p:cNvSpPr txBox="1"/>
          <p:nvPr/>
        </p:nvSpPr>
        <p:spPr>
          <a:xfrm>
            <a:off x="8274327" y="6358039"/>
            <a:ext cx="3814355" cy="369332"/>
          </a:xfrm>
          <a:prstGeom prst="rect">
            <a:avLst/>
          </a:prstGeom>
          <a:noFill/>
        </p:spPr>
        <p:txBody>
          <a:bodyPr wrap="square" rtlCol="0">
            <a:spAutoFit/>
          </a:bodyPr>
          <a:lstStyle/>
          <a:p>
            <a:r>
              <a:rPr lang="en-US" dirty="0"/>
              <a:t>Photo Credit: Lisa ‘s Twitter</a:t>
            </a:r>
          </a:p>
        </p:txBody>
      </p:sp>
    </p:spTree>
    <p:extLst>
      <p:ext uri="{BB962C8B-B14F-4D97-AF65-F5344CB8AC3E}">
        <p14:creationId xmlns:p14="http://schemas.microsoft.com/office/powerpoint/2010/main" val="2633333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94613F-5ED5-409D-B0C2-36AED32CABE2}"/>
              </a:ext>
            </a:extLst>
          </p:cNvPr>
          <p:cNvSpPr>
            <a:spLocks noGrp="1"/>
          </p:cNvSpPr>
          <p:nvPr>
            <p:ph type="title"/>
          </p:nvPr>
        </p:nvSpPr>
        <p:spPr/>
        <p:txBody>
          <a:bodyPr/>
          <a:lstStyle/>
          <a:p>
            <a:pPr algn="ctr"/>
            <a:r>
              <a:rPr lang="en-US" dirty="0"/>
              <a:t>Question</a:t>
            </a:r>
          </a:p>
        </p:txBody>
      </p:sp>
      <p:sp>
        <p:nvSpPr>
          <p:cNvPr id="5" name="Content Placeholder 4">
            <a:extLst>
              <a:ext uri="{FF2B5EF4-FFF2-40B4-BE49-F238E27FC236}">
                <a16:creationId xmlns:a16="http://schemas.microsoft.com/office/drawing/2014/main" id="{7CA58955-E722-4C0B-900C-E78B8A0E607A}"/>
              </a:ext>
            </a:extLst>
          </p:cNvPr>
          <p:cNvSpPr>
            <a:spLocks noGrp="1"/>
          </p:cNvSpPr>
          <p:nvPr>
            <p:ph idx="1"/>
          </p:nvPr>
        </p:nvSpPr>
        <p:spPr/>
        <p:txBody>
          <a:bodyPr/>
          <a:lstStyle/>
          <a:p>
            <a:r>
              <a:rPr lang="en-US" b="1" dirty="0"/>
              <a:t>Do plastic AL morphotypes affect microbial colonization, succession, and function?</a:t>
            </a:r>
          </a:p>
          <a:p>
            <a:pPr lvl="1"/>
            <a:r>
              <a:rPr lang="en-US" dirty="0"/>
              <a:t>Or “are all plastics equally effective substrates for biofilms in the NBC?”</a:t>
            </a:r>
          </a:p>
          <a:p>
            <a:pPr lvl="1"/>
            <a:endParaRPr lang="en-US" dirty="0"/>
          </a:p>
        </p:txBody>
      </p:sp>
    </p:spTree>
    <p:extLst>
      <p:ext uri="{BB962C8B-B14F-4D97-AF65-F5344CB8AC3E}">
        <p14:creationId xmlns:p14="http://schemas.microsoft.com/office/powerpoint/2010/main" val="342050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D840-C938-4FE7-A172-AB663EA0983E}"/>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7A6C1462-87BE-4F08-B8E8-2699CD25CD6E}"/>
              </a:ext>
            </a:extLst>
          </p:cNvPr>
          <p:cNvSpPr>
            <a:spLocks noGrp="1"/>
          </p:cNvSpPr>
          <p:nvPr>
            <p:ph sz="half" idx="1"/>
          </p:nvPr>
        </p:nvSpPr>
        <p:spPr/>
        <p:txBody>
          <a:bodyPr/>
          <a:lstStyle/>
          <a:p>
            <a:r>
              <a:rPr lang="en-US" dirty="0"/>
              <a:t>We incubated four types of plastic and a natural analogue for ~5 weeks and quantified the development and activity of biofilms on those materials</a:t>
            </a:r>
          </a:p>
          <a:p>
            <a:r>
              <a:rPr lang="en-US" dirty="0"/>
              <a:t>Destructive sampling at 10 points over this time period provided  a series of snapshots of what is occurring on the surface</a:t>
            </a:r>
          </a:p>
        </p:txBody>
      </p:sp>
      <p:pic>
        <p:nvPicPr>
          <p:cNvPr id="5" name="Content Placeholder 4">
            <a:extLst>
              <a:ext uri="{FF2B5EF4-FFF2-40B4-BE49-F238E27FC236}">
                <a16:creationId xmlns:a16="http://schemas.microsoft.com/office/drawing/2014/main" id="{1348D888-1B16-4D37-8A63-CA2C791C789B}"/>
              </a:ext>
            </a:extLst>
          </p:cNvPr>
          <p:cNvPicPr>
            <a:picLocks noGrp="1" noChangeAspect="1"/>
          </p:cNvPicPr>
          <p:nvPr>
            <p:ph sz="half" idx="2"/>
          </p:nvPr>
        </p:nvPicPr>
        <p:blipFill>
          <a:blip r:embed="rId2"/>
          <a:stretch>
            <a:fillRect/>
          </a:stretch>
        </p:blipFill>
        <p:spPr>
          <a:xfrm>
            <a:off x="6095999" y="1690687"/>
            <a:ext cx="5801783" cy="4351337"/>
          </a:xfrm>
          <a:prstGeom prst="rect">
            <a:avLst/>
          </a:prstGeom>
        </p:spPr>
      </p:pic>
      <p:cxnSp>
        <p:nvCxnSpPr>
          <p:cNvPr id="7" name="Straight Arrow Connector 6">
            <a:extLst>
              <a:ext uri="{FF2B5EF4-FFF2-40B4-BE49-F238E27FC236}">
                <a16:creationId xmlns:a16="http://schemas.microsoft.com/office/drawing/2014/main" id="{C7244DF6-E097-47E3-A2BE-A6BDCC3D242D}"/>
              </a:ext>
            </a:extLst>
          </p:cNvPr>
          <p:cNvCxnSpPr/>
          <p:nvPr/>
        </p:nvCxnSpPr>
        <p:spPr>
          <a:xfrm>
            <a:off x="6609806" y="849086"/>
            <a:ext cx="1188720" cy="16328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758257-099E-48ED-BA13-FACFBE355018}"/>
              </a:ext>
            </a:extLst>
          </p:cNvPr>
          <p:cNvCxnSpPr/>
          <p:nvPr/>
        </p:nvCxnSpPr>
        <p:spPr>
          <a:xfrm flipH="1">
            <a:off x="8739051" y="1156380"/>
            <a:ext cx="391886" cy="1260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BE9D44-7C09-4BFD-9D29-E56F177214B3}"/>
              </a:ext>
            </a:extLst>
          </p:cNvPr>
          <p:cNvCxnSpPr/>
          <p:nvPr/>
        </p:nvCxnSpPr>
        <p:spPr>
          <a:xfrm flipV="1">
            <a:off x="5068389" y="5507717"/>
            <a:ext cx="1854925" cy="814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C2CE55-B371-4E22-BA54-4D30F311BAE9}"/>
              </a:ext>
            </a:extLst>
          </p:cNvPr>
          <p:cNvCxnSpPr>
            <a:cxnSpLocks/>
          </p:cNvCxnSpPr>
          <p:nvPr/>
        </p:nvCxnSpPr>
        <p:spPr>
          <a:xfrm flipV="1">
            <a:off x="9450977" y="5355772"/>
            <a:ext cx="320040" cy="966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C5DEE0D-280A-4CC0-A5BE-7B32853EC8B2}"/>
              </a:ext>
            </a:extLst>
          </p:cNvPr>
          <p:cNvCxnSpPr/>
          <p:nvPr/>
        </p:nvCxnSpPr>
        <p:spPr>
          <a:xfrm flipH="1">
            <a:off x="9744891" y="1156379"/>
            <a:ext cx="875212" cy="1325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D8EC6F-F018-4F36-9BED-AA4A07894DC7}"/>
              </a:ext>
            </a:extLst>
          </p:cNvPr>
          <p:cNvSpPr txBox="1"/>
          <p:nvPr/>
        </p:nvSpPr>
        <p:spPr>
          <a:xfrm>
            <a:off x="5865223" y="613954"/>
            <a:ext cx="1002582" cy="369332"/>
          </a:xfrm>
          <a:prstGeom prst="rect">
            <a:avLst/>
          </a:prstGeom>
          <a:noFill/>
        </p:spPr>
        <p:txBody>
          <a:bodyPr wrap="none" rtlCol="0">
            <a:spAutoFit/>
          </a:bodyPr>
          <a:lstStyle/>
          <a:p>
            <a:r>
              <a:rPr lang="en-US" dirty="0"/>
              <a:t>Sheet PE</a:t>
            </a:r>
          </a:p>
        </p:txBody>
      </p:sp>
      <p:sp>
        <p:nvSpPr>
          <p:cNvPr id="17" name="TextBox 16">
            <a:extLst>
              <a:ext uri="{FF2B5EF4-FFF2-40B4-BE49-F238E27FC236}">
                <a16:creationId xmlns:a16="http://schemas.microsoft.com/office/drawing/2014/main" id="{3A46CAFD-F119-408F-8B8B-159A704504F2}"/>
              </a:ext>
            </a:extLst>
          </p:cNvPr>
          <p:cNvSpPr txBox="1"/>
          <p:nvPr/>
        </p:nvSpPr>
        <p:spPr>
          <a:xfrm>
            <a:off x="7864721" y="714766"/>
            <a:ext cx="2264338" cy="369332"/>
          </a:xfrm>
          <a:prstGeom prst="rect">
            <a:avLst/>
          </a:prstGeom>
          <a:noFill/>
        </p:spPr>
        <p:txBody>
          <a:bodyPr wrap="square" rtlCol="0">
            <a:spAutoFit/>
          </a:bodyPr>
          <a:lstStyle/>
          <a:p>
            <a:r>
              <a:rPr lang="en-US" dirty="0"/>
              <a:t>Polystyrene Foam (PS)</a:t>
            </a:r>
          </a:p>
        </p:txBody>
      </p:sp>
      <p:sp>
        <p:nvSpPr>
          <p:cNvPr id="18" name="TextBox 17">
            <a:extLst>
              <a:ext uri="{FF2B5EF4-FFF2-40B4-BE49-F238E27FC236}">
                <a16:creationId xmlns:a16="http://schemas.microsoft.com/office/drawing/2014/main" id="{B798AFA8-EE92-44D0-943D-7A99E3B5FF71}"/>
              </a:ext>
            </a:extLst>
          </p:cNvPr>
          <p:cNvSpPr txBox="1"/>
          <p:nvPr/>
        </p:nvSpPr>
        <p:spPr>
          <a:xfrm>
            <a:off x="10360540" y="780080"/>
            <a:ext cx="843501" cy="369332"/>
          </a:xfrm>
          <a:prstGeom prst="rect">
            <a:avLst/>
          </a:prstGeom>
          <a:noFill/>
        </p:spPr>
        <p:txBody>
          <a:bodyPr wrap="none" rtlCol="0">
            <a:spAutoFit/>
          </a:bodyPr>
          <a:lstStyle/>
          <a:p>
            <a:r>
              <a:rPr lang="en-US" dirty="0"/>
              <a:t>Soft PE</a:t>
            </a:r>
          </a:p>
        </p:txBody>
      </p:sp>
      <p:sp>
        <p:nvSpPr>
          <p:cNvPr id="19" name="TextBox 18">
            <a:extLst>
              <a:ext uri="{FF2B5EF4-FFF2-40B4-BE49-F238E27FC236}">
                <a16:creationId xmlns:a16="http://schemas.microsoft.com/office/drawing/2014/main" id="{7179F37B-4772-4550-ACA1-B3881CDA628B}"/>
              </a:ext>
            </a:extLst>
          </p:cNvPr>
          <p:cNvSpPr txBox="1"/>
          <p:nvPr/>
        </p:nvSpPr>
        <p:spPr>
          <a:xfrm>
            <a:off x="4698489" y="6308209"/>
            <a:ext cx="554960" cy="369332"/>
          </a:xfrm>
          <a:prstGeom prst="rect">
            <a:avLst/>
          </a:prstGeom>
          <a:noFill/>
        </p:spPr>
        <p:txBody>
          <a:bodyPr wrap="none" rtlCol="0">
            <a:spAutoFit/>
          </a:bodyPr>
          <a:lstStyle/>
          <a:p>
            <a:r>
              <a:rPr lang="en-US" dirty="0"/>
              <a:t>PVC</a:t>
            </a:r>
          </a:p>
        </p:txBody>
      </p:sp>
      <p:sp>
        <p:nvSpPr>
          <p:cNvPr id="20" name="TextBox 19">
            <a:extLst>
              <a:ext uri="{FF2B5EF4-FFF2-40B4-BE49-F238E27FC236}">
                <a16:creationId xmlns:a16="http://schemas.microsoft.com/office/drawing/2014/main" id="{FAA745C7-B28C-44E1-9F89-D67645EB5556}"/>
              </a:ext>
            </a:extLst>
          </p:cNvPr>
          <p:cNvSpPr txBox="1"/>
          <p:nvPr/>
        </p:nvSpPr>
        <p:spPr>
          <a:xfrm>
            <a:off x="8851620" y="6308209"/>
            <a:ext cx="1330877" cy="369332"/>
          </a:xfrm>
          <a:prstGeom prst="rect">
            <a:avLst/>
          </a:prstGeom>
          <a:noFill/>
        </p:spPr>
        <p:txBody>
          <a:bodyPr wrap="none" rtlCol="0">
            <a:spAutoFit/>
          </a:bodyPr>
          <a:lstStyle/>
          <a:p>
            <a:r>
              <a:rPr lang="en-US" dirty="0"/>
              <a:t>Ceramic Tile</a:t>
            </a:r>
          </a:p>
        </p:txBody>
      </p:sp>
    </p:spTree>
    <p:extLst>
      <p:ext uri="{BB962C8B-B14F-4D97-AF65-F5344CB8AC3E}">
        <p14:creationId xmlns:p14="http://schemas.microsoft.com/office/powerpoint/2010/main" val="380666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8E5B-DDCD-4BE6-A94B-8C8E04A83FA4}"/>
              </a:ext>
            </a:extLst>
          </p:cNvPr>
          <p:cNvSpPr>
            <a:spLocks noGrp="1"/>
          </p:cNvSpPr>
          <p:nvPr>
            <p:ph type="title"/>
          </p:nvPr>
        </p:nvSpPr>
        <p:spPr/>
        <p:txBody>
          <a:bodyPr/>
          <a:lstStyle/>
          <a:p>
            <a:r>
              <a:rPr lang="en-US" dirty="0"/>
              <a:t>Field Design</a:t>
            </a:r>
          </a:p>
        </p:txBody>
      </p:sp>
      <p:sp>
        <p:nvSpPr>
          <p:cNvPr id="3" name="Content Placeholder 2">
            <a:extLst>
              <a:ext uri="{FF2B5EF4-FFF2-40B4-BE49-F238E27FC236}">
                <a16:creationId xmlns:a16="http://schemas.microsoft.com/office/drawing/2014/main" id="{37EB87A0-0143-470D-84DC-391B305D2E10}"/>
              </a:ext>
            </a:extLst>
          </p:cNvPr>
          <p:cNvSpPr>
            <a:spLocks noGrp="1"/>
          </p:cNvSpPr>
          <p:nvPr>
            <p:ph sz="half" idx="1"/>
          </p:nvPr>
        </p:nvSpPr>
        <p:spPr/>
        <p:txBody>
          <a:bodyPr/>
          <a:lstStyle/>
          <a:p>
            <a:r>
              <a:rPr lang="en-US" dirty="0"/>
              <a:t>Substrates were arranged randomly within litterbags to form “quilts”</a:t>
            </a:r>
          </a:p>
          <a:p>
            <a:r>
              <a:rPr lang="en-US" dirty="0"/>
              <a:t>Replicate bags were fastened to each other and attached to the benthos with rebar at random points within the </a:t>
            </a:r>
            <a:r>
              <a:rPr lang="en-US" dirty="0" err="1"/>
              <a:t>thalweg</a:t>
            </a:r>
            <a:r>
              <a:rPr lang="en-US" dirty="0"/>
              <a:t> of a 20m reach of the NBC at Harm’s Woods</a:t>
            </a:r>
          </a:p>
        </p:txBody>
      </p:sp>
      <p:pic>
        <p:nvPicPr>
          <p:cNvPr id="10" name="Picture 9">
            <a:extLst>
              <a:ext uri="{FF2B5EF4-FFF2-40B4-BE49-F238E27FC236}">
                <a16:creationId xmlns:a16="http://schemas.microsoft.com/office/drawing/2014/main" id="{53DE7070-B6B8-413C-A4FA-82AB13D9C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460" y="235131"/>
            <a:ext cx="4202975" cy="5603966"/>
          </a:xfrm>
          <a:prstGeom prst="rect">
            <a:avLst/>
          </a:prstGeom>
        </p:spPr>
      </p:pic>
      <p:pic>
        <p:nvPicPr>
          <p:cNvPr id="6" name="Content Placeholder 5">
            <a:extLst>
              <a:ext uri="{FF2B5EF4-FFF2-40B4-BE49-F238E27FC236}">
                <a16:creationId xmlns:a16="http://schemas.microsoft.com/office/drawing/2014/main" id="{207A0CEE-6422-42F7-AFE1-882BF99E3A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52045" y="3592286"/>
            <a:ext cx="3623824" cy="2717868"/>
          </a:xfrm>
        </p:spPr>
      </p:pic>
    </p:spTree>
    <p:extLst>
      <p:ext uri="{BB962C8B-B14F-4D97-AF65-F5344CB8AC3E}">
        <p14:creationId xmlns:p14="http://schemas.microsoft.com/office/powerpoint/2010/main" val="428956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9D5BD-352B-452C-A871-B2ECD027B979}"/>
              </a:ext>
            </a:extLst>
          </p:cNvPr>
          <p:cNvSpPr>
            <a:spLocks noGrp="1"/>
          </p:cNvSpPr>
          <p:nvPr>
            <p:ph type="title"/>
          </p:nvPr>
        </p:nvSpPr>
        <p:spPr/>
        <p:txBody>
          <a:bodyPr/>
          <a:lstStyle/>
          <a:p>
            <a:r>
              <a:rPr lang="en-US" dirty="0"/>
              <a:t>Laboratory Assays</a:t>
            </a:r>
          </a:p>
        </p:txBody>
      </p:sp>
      <p:sp>
        <p:nvSpPr>
          <p:cNvPr id="3" name="Content Placeholder 2">
            <a:extLst>
              <a:ext uri="{FF2B5EF4-FFF2-40B4-BE49-F238E27FC236}">
                <a16:creationId xmlns:a16="http://schemas.microsoft.com/office/drawing/2014/main" id="{A2E02419-9F52-41A5-9626-1223FC8CFF68}"/>
              </a:ext>
            </a:extLst>
          </p:cNvPr>
          <p:cNvSpPr>
            <a:spLocks noGrp="1"/>
          </p:cNvSpPr>
          <p:nvPr>
            <p:ph sz="half" idx="1"/>
          </p:nvPr>
        </p:nvSpPr>
        <p:spPr/>
        <p:txBody>
          <a:bodyPr>
            <a:normAutofit lnSpcReduction="10000"/>
          </a:bodyPr>
          <a:lstStyle/>
          <a:p>
            <a:r>
              <a:rPr lang="en-US" dirty="0"/>
              <a:t>Metabolism</a:t>
            </a:r>
          </a:p>
          <a:p>
            <a:pPr lvl="1"/>
            <a:r>
              <a:rPr lang="en-US" dirty="0"/>
              <a:t>GPP, Respiration, NEP</a:t>
            </a:r>
          </a:p>
          <a:p>
            <a:r>
              <a:rPr lang="en-US" dirty="0"/>
              <a:t>Extracellular Enzyme Activity</a:t>
            </a:r>
          </a:p>
          <a:p>
            <a:pPr lvl="1"/>
            <a:r>
              <a:rPr lang="en-US" dirty="0"/>
              <a:t>C,N,P processing enzyme potential</a:t>
            </a:r>
          </a:p>
          <a:p>
            <a:r>
              <a:rPr lang="en-US" dirty="0"/>
              <a:t>Crystal Violet</a:t>
            </a:r>
          </a:p>
          <a:p>
            <a:pPr lvl="1"/>
            <a:r>
              <a:rPr lang="en-US" dirty="0"/>
              <a:t>Biofilm size (analogous to biomass)</a:t>
            </a:r>
          </a:p>
          <a:p>
            <a:r>
              <a:rPr lang="en-US" dirty="0"/>
              <a:t>Chlorophyll</a:t>
            </a:r>
          </a:p>
          <a:p>
            <a:r>
              <a:rPr lang="en-US" dirty="0"/>
              <a:t>Biofilm Community</a:t>
            </a:r>
          </a:p>
          <a:p>
            <a:pPr lvl="1"/>
            <a:r>
              <a:rPr lang="en-US" dirty="0"/>
              <a:t>16s, 18s, 23s (pending)</a:t>
            </a:r>
          </a:p>
        </p:txBody>
      </p:sp>
      <p:pic>
        <p:nvPicPr>
          <p:cNvPr id="5" name="Content Placeholder 4">
            <a:extLst>
              <a:ext uri="{FF2B5EF4-FFF2-40B4-BE49-F238E27FC236}">
                <a16:creationId xmlns:a16="http://schemas.microsoft.com/office/drawing/2014/main" id="{D8F07113-9A41-4A18-88E9-5ED820E376A4}"/>
              </a:ext>
            </a:extLst>
          </p:cNvPr>
          <p:cNvPicPr>
            <a:picLocks noGrp="1" noChangeAspect="1"/>
          </p:cNvPicPr>
          <p:nvPr>
            <p:ph sz="half" idx="2"/>
          </p:nvPr>
        </p:nvPicPr>
        <p:blipFill>
          <a:blip r:embed="rId2"/>
          <a:stretch>
            <a:fillRect/>
          </a:stretch>
        </p:blipFill>
        <p:spPr>
          <a:xfrm>
            <a:off x="6921659" y="668265"/>
            <a:ext cx="4142581" cy="5521469"/>
          </a:xfrm>
          <a:prstGeom prst="rect">
            <a:avLst/>
          </a:prstGeom>
        </p:spPr>
      </p:pic>
    </p:spTree>
    <p:extLst>
      <p:ext uri="{BB962C8B-B14F-4D97-AF65-F5344CB8AC3E}">
        <p14:creationId xmlns:p14="http://schemas.microsoft.com/office/powerpoint/2010/main" val="98865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399F-EB25-4926-97B5-1227FD3FD210}"/>
              </a:ext>
            </a:extLst>
          </p:cNvPr>
          <p:cNvSpPr>
            <a:spLocks noGrp="1"/>
          </p:cNvSpPr>
          <p:nvPr>
            <p:ph type="title"/>
          </p:nvPr>
        </p:nvSpPr>
        <p:spPr/>
        <p:txBody>
          <a:bodyPr/>
          <a:lstStyle/>
          <a:p>
            <a:r>
              <a:rPr lang="en-US" dirty="0"/>
              <a:t>Analyses</a:t>
            </a:r>
          </a:p>
        </p:txBody>
      </p:sp>
      <p:sp>
        <p:nvSpPr>
          <p:cNvPr id="3" name="Content Placeholder 2">
            <a:extLst>
              <a:ext uri="{FF2B5EF4-FFF2-40B4-BE49-F238E27FC236}">
                <a16:creationId xmlns:a16="http://schemas.microsoft.com/office/drawing/2014/main" id="{89A27F56-4F96-4E4F-86CF-5661EB383803}"/>
              </a:ext>
            </a:extLst>
          </p:cNvPr>
          <p:cNvSpPr>
            <a:spLocks noGrp="1"/>
          </p:cNvSpPr>
          <p:nvPr>
            <p:ph sz="half" idx="1"/>
          </p:nvPr>
        </p:nvSpPr>
        <p:spPr/>
        <p:txBody>
          <a:bodyPr>
            <a:normAutofit fontScale="77500" lnSpcReduction="20000"/>
          </a:bodyPr>
          <a:lstStyle/>
          <a:p>
            <a:r>
              <a:rPr lang="en-US" dirty="0"/>
              <a:t>We employed a linear mixed-effects model to determine if there were effects of Substrate type, Time, or an Interaction on the various assays we ran</a:t>
            </a:r>
          </a:p>
          <a:p>
            <a:r>
              <a:rPr lang="en-US" dirty="0"/>
              <a:t>Where a interaction existed, we then did ANOVA for each sampling date to look for effects of substrate</a:t>
            </a:r>
          </a:p>
          <a:p>
            <a:pPr lvl="1"/>
            <a:endParaRPr lang="en-US" dirty="0"/>
          </a:p>
          <a:p>
            <a:r>
              <a:rPr lang="en-US" dirty="0"/>
              <a:t>We combined all our data determined principal components with points grouped alternatively by Substrate and by Time</a:t>
            </a:r>
          </a:p>
        </p:txBody>
      </p:sp>
      <p:sp>
        <p:nvSpPr>
          <p:cNvPr id="4" name="Content Placeholder 3">
            <a:extLst>
              <a:ext uri="{FF2B5EF4-FFF2-40B4-BE49-F238E27FC236}">
                <a16:creationId xmlns:a16="http://schemas.microsoft.com/office/drawing/2014/main" id="{A2724E59-B137-4952-9580-E236DFFA82C3}"/>
              </a:ext>
            </a:extLst>
          </p:cNvPr>
          <p:cNvSpPr>
            <a:spLocks noGrp="1"/>
          </p:cNvSpPr>
          <p:nvPr>
            <p:ph sz="half" idx="2"/>
          </p:nvPr>
        </p:nvSpPr>
        <p:spPr>
          <a:xfrm>
            <a:off x="6622868" y="3331029"/>
            <a:ext cx="4730931" cy="2845934"/>
          </a:xfrm>
        </p:spPr>
        <p:txBody>
          <a:bodyPr>
            <a:normAutofit fontScale="77500" lnSpcReduction="20000"/>
          </a:bodyPr>
          <a:lstStyle/>
          <a:p>
            <a:r>
              <a:rPr lang="en-US" sz="1800" i="1" dirty="0" err="1"/>
              <a:t>lme.gpp</a:t>
            </a:r>
            <a:r>
              <a:rPr lang="en-US" sz="1800" i="1" dirty="0"/>
              <a:t>=</a:t>
            </a:r>
            <a:r>
              <a:rPr lang="en-US" sz="1800" i="1" dirty="0" err="1"/>
              <a:t>anova</a:t>
            </a:r>
            <a:r>
              <a:rPr lang="en-US" sz="1800" i="1" dirty="0"/>
              <a:t>(</a:t>
            </a:r>
            <a:r>
              <a:rPr lang="en-US" sz="1800" i="1" dirty="0" err="1"/>
              <a:t>lme</a:t>
            </a:r>
            <a:r>
              <a:rPr lang="en-US" sz="1800" i="1" dirty="0"/>
              <a:t>(</a:t>
            </a:r>
            <a:r>
              <a:rPr lang="en-US" sz="1800" i="1" dirty="0" err="1">
                <a:solidFill>
                  <a:schemeClr val="accent6"/>
                </a:solidFill>
              </a:rPr>
              <a:t>GPP</a:t>
            </a:r>
            <a:r>
              <a:rPr lang="en-US" sz="1800" i="1" dirty="0" err="1"/>
              <a:t>~</a:t>
            </a:r>
            <a:r>
              <a:rPr lang="en-US" sz="1800" i="1" dirty="0" err="1">
                <a:solidFill>
                  <a:srgbClr val="FF0000"/>
                </a:solidFill>
              </a:rPr>
              <a:t>Date.Sampled</a:t>
            </a:r>
            <a:r>
              <a:rPr lang="en-US" sz="1800" i="1" dirty="0"/>
              <a:t>*</a:t>
            </a:r>
            <a:r>
              <a:rPr lang="en-US" sz="1800" i="1" dirty="0" err="1">
                <a:solidFill>
                  <a:schemeClr val="accent5"/>
                </a:solidFill>
              </a:rPr>
              <a:t>Sample</a:t>
            </a:r>
            <a:r>
              <a:rPr lang="en-US" sz="1800" i="1" dirty="0" err="1"/>
              <a:t>,</a:t>
            </a:r>
            <a:r>
              <a:rPr lang="en-US" sz="1800" i="1" dirty="0" err="1">
                <a:solidFill>
                  <a:schemeClr val="accent2"/>
                </a:solidFill>
              </a:rPr>
              <a:t>random</a:t>
            </a:r>
            <a:r>
              <a:rPr lang="en-US" sz="1800" i="1" dirty="0">
                <a:solidFill>
                  <a:schemeClr val="accent2"/>
                </a:solidFill>
              </a:rPr>
              <a:t>=list(id=</a:t>
            </a:r>
            <a:r>
              <a:rPr lang="en-US" sz="1800" i="1" dirty="0" err="1">
                <a:solidFill>
                  <a:schemeClr val="accent2"/>
                </a:solidFill>
              </a:rPr>
              <a:t>pdBlocked</a:t>
            </a:r>
            <a:r>
              <a:rPr lang="en-US" sz="1800" i="1" dirty="0">
                <a:solidFill>
                  <a:schemeClr val="accent2"/>
                </a:solidFill>
              </a:rPr>
              <a:t>(list(~1,pdIdent(~Sample-1),</a:t>
            </a:r>
            <a:r>
              <a:rPr lang="en-US" sz="1800" i="1" dirty="0" err="1">
                <a:solidFill>
                  <a:schemeClr val="accent2"/>
                </a:solidFill>
              </a:rPr>
              <a:t>pdIdent</a:t>
            </a:r>
            <a:r>
              <a:rPr lang="en-US" sz="1800" i="1" dirty="0">
                <a:solidFill>
                  <a:schemeClr val="accent2"/>
                </a:solidFill>
              </a:rPr>
              <a:t>(~Date.Sampled-1))))</a:t>
            </a:r>
            <a:r>
              <a:rPr lang="en-US" sz="1800" i="1" dirty="0"/>
              <a:t>,method="ML",</a:t>
            </a:r>
            <a:r>
              <a:rPr lang="en-US" sz="1800" i="1" dirty="0" err="1"/>
              <a:t>na.action</a:t>
            </a:r>
            <a:r>
              <a:rPr lang="en-US" sz="1800" i="1" dirty="0"/>
              <a:t>=</a:t>
            </a:r>
            <a:r>
              <a:rPr lang="en-US" sz="1800" i="1" dirty="0" err="1"/>
              <a:t>na.omit,data</a:t>
            </a:r>
            <a:r>
              <a:rPr lang="en-US" sz="1800" i="1" dirty="0"/>
              <a:t>=</a:t>
            </a:r>
            <a:r>
              <a:rPr lang="en-US" sz="1800" i="1" dirty="0" err="1"/>
              <a:t>metabolism.data</a:t>
            </a:r>
            <a:r>
              <a:rPr lang="en-US" sz="1800" i="1" dirty="0"/>
              <a:t>))</a:t>
            </a:r>
          </a:p>
          <a:p>
            <a:pPr lvl="1"/>
            <a:r>
              <a:rPr lang="en-US" sz="2600" dirty="0"/>
              <a:t>GPP=response variable</a:t>
            </a:r>
          </a:p>
          <a:p>
            <a:pPr lvl="1"/>
            <a:r>
              <a:rPr lang="en-US" sz="2600" dirty="0"/>
              <a:t>Date </a:t>
            </a:r>
            <a:r>
              <a:rPr lang="en-US" sz="2600" dirty="0" err="1"/>
              <a:t>Sampeld</a:t>
            </a:r>
            <a:r>
              <a:rPr lang="en-US" sz="2600" dirty="0"/>
              <a:t> and Sample are predictive factors*</a:t>
            </a:r>
          </a:p>
          <a:p>
            <a:pPr lvl="1"/>
            <a:r>
              <a:rPr lang="en-US" sz="2600" dirty="0"/>
              <a:t>Random effects due to “resampling” over time.  Each row in the data table is assigned an id value (1-15).</a:t>
            </a:r>
          </a:p>
          <a:p>
            <a:pPr lvl="1"/>
            <a:r>
              <a:rPr lang="en-US" sz="2600" dirty="0"/>
              <a:t>Output is the same as 2-way </a:t>
            </a:r>
            <a:r>
              <a:rPr lang="en-US" sz="2600" dirty="0" err="1"/>
              <a:t>rmANOVA</a:t>
            </a:r>
            <a:r>
              <a:rPr lang="en-US" sz="2600" dirty="0"/>
              <a:t> in SYSTAT!</a:t>
            </a:r>
          </a:p>
        </p:txBody>
      </p:sp>
      <p:pic>
        <p:nvPicPr>
          <p:cNvPr id="5" name="Picture 4">
            <a:extLst>
              <a:ext uri="{FF2B5EF4-FFF2-40B4-BE49-F238E27FC236}">
                <a16:creationId xmlns:a16="http://schemas.microsoft.com/office/drawing/2014/main" id="{B394D17E-BE9F-4B85-ADAB-39114D242CBB}"/>
              </a:ext>
            </a:extLst>
          </p:cNvPr>
          <p:cNvPicPr>
            <a:picLocks noChangeAspect="1"/>
          </p:cNvPicPr>
          <p:nvPr/>
        </p:nvPicPr>
        <p:blipFill>
          <a:blip r:embed="rId2"/>
          <a:stretch>
            <a:fillRect/>
          </a:stretch>
        </p:blipFill>
        <p:spPr>
          <a:xfrm>
            <a:off x="7429771" y="183042"/>
            <a:ext cx="3117124" cy="3147987"/>
          </a:xfrm>
          <a:prstGeom prst="rect">
            <a:avLst/>
          </a:prstGeom>
        </p:spPr>
      </p:pic>
    </p:spTree>
    <p:extLst>
      <p:ext uri="{BB962C8B-B14F-4D97-AF65-F5344CB8AC3E}">
        <p14:creationId xmlns:p14="http://schemas.microsoft.com/office/powerpoint/2010/main" val="2141986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3EBD-4790-4528-9708-56D35A7A8F4D}"/>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C68136DC-427F-4C9D-B689-ADEEF6A4CA5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6754" y="151459"/>
            <a:ext cx="6555082" cy="6555082"/>
          </a:xfrm>
        </p:spPr>
      </p:pic>
      <p:sp>
        <p:nvSpPr>
          <p:cNvPr id="4" name="Content Placeholder 3">
            <a:extLst>
              <a:ext uri="{FF2B5EF4-FFF2-40B4-BE49-F238E27FC236}">
                <a16:creationId xmlns:a16="http://schemas.microsoft.com/office/drawing/2014/main" id="{7ABBB58D-CEBD-4914-A3EB-47095C5557C5}"/>
              </a:ext>
            </a:extLst>
          </p:cNvPr>
          <p:cNvSpPr>
            <a:spLocks noGrp="1"/>
          </p:cNvSpPr>
          <p:nvPr>
            <p:ph sz="half" idx="2"/>
          </p:nvPr>
        </p:nvSpPr>
        <p:spPr>
          <a:xfrm>
            <a:off x="7158446" y="365125"/>
            <a:ext cx="4195354" cy="5811838"/>
          </a:xfrm>
        </p:spPr>
        <p:txBody>
          <a:bodyPr/>
          <a:lstStyle/>
          <a:p>
            <a:r>
              <a:rPr lang="en-US" dirty="0"/>
              <a:t>Black points are USGS gauge at Niles (3.44mi downstream)</a:t>
            </a:r>
          </a:p>
          <a:p>
            <a:r>
              <a:rPr lang="en-US" dirty="0"/>
              <a:t>Red bars are field observations of discharge at site</a:t>
            </a:r>
          </a:p>
        </p:txBody>
      </p:sp>
    </p:spTree>
    <p:extLst>
      <p:ext uri="{BB962C8B-B14F-4D97-AF65-F5344CB8AC3E}">
        <p14:creationId xmlns:p14="http://schemas.microsoft.com/office/powerpoint/2010/main" val="2794654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AB8A-1472-4539-875C-BBF21BDF3B7C}"/>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83F81744-6999-4ECE-A54F-C1BB2DC305B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5239" y="365125"/>
            <a:ext cx="6075635" cy="6075635"/>
          </a:xfrm>
        </p:spPr>
      </p:pic>
      <p:sp>
        <p:nvSpPr>
          <p:cNvPr id="4" name="Content Placeholder 3">
            <a:extLst>
              <a:ext uri="{FF2B5EF4-FFF2-40B4-BE49-F238E27FC236}">
                <a16:creationId xmlns:a16="http://schemas.microsoft.com/office/drawing/2014/main" id="{F7E335AF-D58D-40AC-AF11-EAB12BF7C35F}"/>
              </a:ext>
            </a:extLst>
          </p:cNvPr>
          <p:cNvSpPr>
            <a:spLocks noGrp="1"/>
          </p:cNvSpPr>
          <p:nvPr>
            <p:ph sz="half" idx="2"/>
          </p:nvPr>
        </p:nvSpPr>
        <p:spPr>
          <a:xfrm>
            <a:off x="6913834" y="457200"/>
            <a:ext cx="4439965" cy="5719763"/>
          </a:xfrm>
        </p:spPr>
        <p:txBody>
          <a:bodyPr/>
          <a:lstStyle/>
          <a:p>
            <a:r>
              <a:rPr lang="en-US" dirty="0"/>
              <a:t>Depth (black) and temperature (red)</a:t>
            </a:r>
          </a:p>
          <a:p>
            <a:r>
              <a:rPr lang="en-US" dirty="0"/>
              <a:t>Depth follows discharge pattern from previous slide nicely.</a:t>
            </a:r>
          </a:p>
          <a:p>
            <a:r>
              <a:rPr lang="en-US" dirty="0"/>
              <a:t>No substantial patterns in other field data.</a:t>
            </a:r>
          </a:p>
        </p:txBody>
      </p:sp>
    </p:spTree>
    <p:extLst>
      <p:ext uri="{BB962C8B-B14F-4D97-AF65-F5344CB8AC3E}">
        <p14:creationId xmlns:p14="http://schemas.microsoft.com/office/powerpoint/2010/main" val="610561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824</Words>
  <Application>Microsoft Office PowerPoint</Application>
  <PresentationFormat>Widescreen</PresentationFormat>
  <Paragraphs>57</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NBC plastic litter incubations</vt:lpstr>
      <vt:lpstr>Rationale</vt:lpstr>
      <vt:lpstr>Question</vt:lpstr>
      <vt:lpstr>Approach</vt:lpstr>
      <vt:lpstr>Field Design</vt:lpstr>
      <vt:lpstr>Laboratory Assays</vt:lpstr>
      <vt:lpstr>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NBC microplastic incubations</dc:title>
  <dc:creator>Sam Dunn</dc:creator>
  <cp:lastModifiedBy>Sam Dunn</cp:lastModifiedBy>
  <cp:revision>25</cp:revision>
  <dcterms:created xsi:type="dcterms:W3CDTF">2017-12-05T18:57:25Z</dcterms:created>
  <dcterms:modified xsi:type="dcterms:W3CDTF">2017-12-06T20:41:44Z</dcterms:modified>
</cp:coreProperties>
</file>